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7" r:id="rId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9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092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245A116-2E57-4EEB-8F57-1E61D2920F5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6092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F52AD2-D9DA-4C00-8C49-CCCC74E4C73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1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113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56B0751-8E43-4367-9FAB-76085519AA1A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61133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AE4826-908F-4592-BDFB-C84E2B0BBA0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59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2566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35F8FA2-0986-4967-8C60-1C9794AA3EC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3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Social Security &amp;</a:t>
            </a:r>
            <a:br>
              <a:rPr lang="en-US" altLang="en-US" dirty="0"/>
            </a:br>
            <a:r>
              <a:rPr lang="en-US" altLang="en-US" dirty="0"/>
              <a:t>RR Retirement Tier 1</a:t>
            </a:r>
          </a:p>
        </p:txBody>
      </p:sp>
      <p:sp>
        <p:nvSpPr>
          <p:cNvPr id="6082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17, Chapter 11</a:t>
            </a:r>
          </a:p>
          <a:p>
            <a:r>
              <a:rPr lang="en-US" altLang="en-US" dirty="0"/>
              <a:t>Pub 4012 Tab D</a:t>
            </a:r>
          </a:p>
          <a:p>
            <a:r>
              <a:rPr lang="en-US" altLang="en-US" dirty="0"/>
              <a:t>(Federal 1040-line 20)</a:t>
            </a:r>
          </a:p>
        </p:txBody>
      </p:sp>
      <p:pic>
        <p:nvPicPr>
          <p:cNvPr id="274437" name="Picture 4" descr="http://www.christianforcongress.com/issues/SocialSecuri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41388"/>
            <a:ext cx="19050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60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Tax On Social Security &amp; Railroad </a:t>
            </a:r>
            <a:br>
              <a:rPr lang="en-US" altLang="en-US" dirty="0"/>
            </a:br>
            <a:r>
              <a:rPr lang="en-US" altLang="en-US" dirty="0"/>
              <a:t>Retirement Benefits Tier 1</a:t>
            </a:r>
            <a:endParaRPr lang="en-US" altLang="en-US" sz="2000" dirty="0"/>
          </a:p>
        </p:txBody>
      </p:sp>
      <p:sp>
        <p:nvSpPr>
          <p:cNvPr id="1863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Social Security (SS) and Railroad Retirement Benefits Tier 1 have same tax treatment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/>
              <a:t> May be nontaxable or partially taxable, depending on  total income from other sources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/>
              <a:t> Up to 85% of benefits may be taxable </a:t>
            </a:r>
          </a:p>
          <a:p>
            <a:pPr>
              <a:lnSpc>
                <a:spcPct val="90000"/>
              </a:lnSpc>
              <a:defRPr/>
            </a:pPr>
            <a:r>
              <a:rPr lang="en-US" sz="2500" dirty="0"/>
              <a:t> May be taxable if one-half of SS plus all other income (including tax-exempt interest) is greater than: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 $32,000 MFJ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 $25,000 single, HOH or qualified widow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 $25,000 MFS &amp; lived apart all year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 $0 MFS &amp; lived together any part of year </a:t>
            </a:r>
          </a:p>
          <a:p>
            <a:pPr>
              <a:lnSpc>
                <a:spcPct val="90000"/>
              </a:lnSpc>
              <a:defRPr/>
            </a:pPr>
            <a:r>
              <a:rPr lang="en-US" sz="2700" dirty="0"/>
              <a:t>TaxSlayer calculates how much of SS is taxable on Federal return</a:t>
            </a:r>
          </a:p>
          <a:p>
            <a:pPr>
              <a:lnSpc>
                <a:spcPct val="90000"/>
              </a:lnSpc>
              <a:defRPr/>
            </a:pPr>
            <a:r>
              <a:rPr lang="en-US" sz="2700" dirty="0"/>
              <a:t> Social Security and Railroad Retirement Benefits Tier 1 are not taxable in NJ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/>
              <a:t>Note: There is no line item for them on NJ 1040 </a:t>
            </a:r>
          </a:p>
          <a:p>
            <a:pPr>
              <a:lnSpc>
                <a:spcPct val="90000"/>
              </a:lnSpc>
              <a:defRPr/>
            </a:pPr>
            <a:endParaRPr lang="en-US" sz="27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7781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81957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3195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Social Security/Railroad Retirement Benefits Tier 1 on NJ 1040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 Neither Social Security nor Railroad Retirement Tier 1 is taxable for NJ so they do not flow through to NJ return</a:t>
            </a:r>
          </a:p>
          <a:p>
            <a:pPr eaLnBrk="1" hangingPunct="1"/>
            <a:r>
              <a:rPr lang="en-US" altLang="en-US" dirty="0"/>
              <a:t> Medicare premiums entered on Social Security screen will flow through to medical expenses on NJ 1040 line 30 (if medical expenses exceed 2% of NJ gross income on line 28)</a:t>
            </a:r>
          </a:p>
          <a:p>
            <a:pPr lvl="1"/>
            <a:r>
              <a:rPr lang="en-US" altLang="en-US" dirty="0"/>
              <a:t> Therefore, NJ taxable income can change when you enter Social Security or Railroad Retirement Tier 1.  Even though there is no new income on NJ return, the medical expense deduction can increase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55008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81957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1401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280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Wingdings</vt:lpstr>
      <vt:lpstr>NJ Template 06</vt:lpstr>
      <vt:lpstr>Social Security &amp; RR Retirement Tier 1</vt:lpstr>
      <vt:lpstr>Tax On Social Security &amp; Railroad  Retirement Benefits Tier 1</vt:lpstr>
      <vt:lpstr>Social Security/Railroad Retirement Benefits Tier 1 on NJ 1040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2017-11-15T05:33:01Z</dcterms:modified>
</cp:coreProperties>
</file>